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7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</p:sldIdLst>
  <p:sldSz cy="5143500" cx="9144000"/>
  <p:notesSz cx="6858000" cy="9144000"/>
  <p:embeddedFontLst>
    <p:embeddedFont>
      <p:font typeface="Roboto"/>
      <p:regular r:id="rId33"/>
      <p:bold r:id="rId34"/>
      <p:italic r:id="rId35"/>
      <p:boldItalic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Roboto-regular.fntdata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Roboto-italic.fntdata"/><Relationship Id="rId12" Type="http://schemas.openxmlformats.org/officeDocument/2006/relationships/slide" Target="slides/slide7.xml"/><Relationship Id="rId34" Type="http://schemas.openxmlformats.org/officeDocument/2006/relationships/font" Target="fonts/Roboto-bold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36" Type="http://schemas.openxmlformats.org/officeDocument/2006/relationships/font" Target="fonts/Roboto-bold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" name="Google Shape;5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3" name="Google Shape;113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9" name="Google Shape;119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6" name="Google Shape;126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8" name="Google Shape;138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6" name="Google Shape;146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7" name="Google Shape;157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4" name="Google Shape;164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e946d1b7a3_6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3" name="Google Shape;173;ge946d1b7a3_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e946d1b7a3_6_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8" name="Google Shape;178;ge946d1b7a3_6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e946d1b7a3_6_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6" name="Google Shape;186;ge946d1b7a3_6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e6f625bd2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e6f625bd2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e946d1b7a3_6_4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3" name="Google Shape;193;ge946d1b7a3_6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e946d1b7a3_1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e946d1b7a3_1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e946d1b7a3_1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e946d1b7a3_1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e946d1b7a3_1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e946d1b7a3_1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e946d1b7a3_1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e946d1b7a3_1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e946d1b7a3_1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e946d1b7a3_1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e946d1b7a3_1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e946d1b7a3_1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e946d1b7a3_1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e946d1b7a3_1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e6f625bd27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e6f625bd27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e6f625bd27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e6f625bd27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1" name="Google Shape;81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" name="Google Shape;86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2" name="Google Shape;92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9" name="Google Shape;99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6" name="Google Shape;106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3" name="Google Shape;33;p6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" name="Google Shape;34;p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38;p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9" name="Google Shape;39;p7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" name="Google Shape;40;p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3" name="Google Shape;43;p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9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9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8" name="Google Shape;48;p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" name="Google Shape;51;p10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52;p10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3" name="Google Shape;53;p1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0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Relationship Id="rId4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Relationship Id="rId4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Relationship Id="rId4" Type="http://schemas.openxmlformats.org/officeDocument/2006/relationships/image" Target="../media/image2.png"/><Relationship Id="rId5" Type="http://schemas.openxmlformats.org/officeDocument/2006/relationships/image" Target="../media/image1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jpg"/><Relationship Id="rId4" Type="http://schemas.openxmlformats.org/officeDocument/2006/relationships/image" Target="../media/image20.gif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9.png"/><Relationship Id="rId4" Type="http://schemas.openxmlformats.org/officeDocument/2006/relationships/image" Target="../media/image1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6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/>
              <a:t>Team Frist Center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0"/>
          <p:cNvSpPr txBox="1"/>
          <p:nvPr>
            <p:ph type="title"/>
          </p:nvPr>
        </p:nvSpPr>
        <p:spPr>
          <a:xfrm>
            <a:off x="311700" y="1249225"/>
            <a:ext cx="8520600" cy="1890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</a:pPr>
            <a:r>
              <a:rPr lang="en-US" sz="5400">
                <a:solidFill>
                  <a:schemeClr val="lt1"/>
                </a:solidFill>
              </a:rPr>
              <a:t>Working dataframe = </a:t>
            </a:r>
            <a:br>
              <a:rPr lang="en-US" sz="5400">
                <a:solidFill>
                  <a:schemeClr val="lt1"/>
                </a:solidFill>
              </a:rPr>
            </a:br>
            <a:r>
              <a:rPr lang="en-US" sz="5400">
                <a:solidFill>
                  <a:schemeClr val="lt1"/>
                </a:solidFill>
              </a:rPr>
              <a:t>2,562 rows</a:t>
            </a:r>
            <a:endParaRPr sz="5400">
              <a:solidFill>
                <a:schemeClr val="lt1"/>
              </a:solidFill>
            </a:endParaRPr>
          </a:p>
        </p:txBody>
      </p:sp>
      <p:sp>
        <p:nvSpPr>
          <p:cNvPr id="116" name="Google Shape;116;p20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en-US">
                <a:solidFill>
                  <a:schemeClr val="lt1"/>
                </a:solidFill>
              </a:rPr>
              <a:t>Dataframe is reduced to approx. 2% its original size, an adequate number of records for analysis as well as the machine learning model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1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Dependent dataframes</a:t>
            </a:r>
            <a:endParaRPr/>
          </a:p>
        </p:txBody>
      </p:sp>
      <p:sp>
        <p:nvSpPr>
          <p:cNvPr id="122" name="Google Shape;122;p21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/>
              <a:t>Two variations on the same dataframe are needed to properly analyze this dataset:  one that includes the key names of variables for charts, graphs, and the dashboard, and one that includes values for the machine learning model.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/>
              <a:t>In this slide, we pass dictionaries into a new dataframe to replace values/integers with strings.</a:t>
            </a:r>
            <a:endParaRPr/>
          </a:p>
        </p:txBody>
      </p:sp>
      <p:pic>
        <p:nvPicPr>
          <p:cNvPr id="123" name="Google Shape;123;p21"/>
          <p:cNvPicPr preferRelativeResize="0"/>
          <p:nvPr/>
        </p:nvPicPr>
        <p:blipFill rotWithShape="1">
          <a:blip r:embed="rId3">
            <a:alphaModFix/>
          </a:blip>
          <a:srcRect b="0" l="0" r="28867" t="0"/>
          <a:stretch/>
        </p:blipFill>
        <p:spPr>
          <a:xfrm>
            <a:off x="3415446" y="0"/>
            <a:ext cx="563556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2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Dependent dataframes</a:t>
            </a:r>
            <a:endParaRPr/>
          </a:p>
        </p:txBody>
      </p:sp>
      <p:sp>
        <p:nvSpPr>
          <p:cNvPr id="129" name="Google Shape;129;p22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/>
              <a:t>Two dataframes, keys and values.</a:t>
            </a:r>
            <a:endParaRPr/>
          </a:p>
        </p:txBody>
      </p:sp>
      <p:pic>
        <p:nvPicPr>
          <p:cNvPr id="130" name="Google Shape;130;p22"/>
          <p:cNvPicPr preferRelativeResize="0"/>
          <p:nvPr/>
        </p:nvPicPr>
        <p:blipFill rotWithShape="1">
          <a:blip r:embed="rId3">
            <a:alphaModFix/>
          </a:blip>
          <a:srcRect b="7659" l="0" r="0" t="0"/>
          <a:stretch/>
        </p:blipFill>
        <p:spPr>
          <a:xfrm>
            <a:off x="3305526" y="417330"/>
            <a:ext cx="5764313" cy="23306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05526" y="3044517"/>
            <a:ext cx="5838474" cy="1655599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2"/>
          <p:cNvSpPr/>
          <p:nvPr/>
        </p:nvSpPr>
        <p:spPr>
          <a:xfrm>
            <a:off x="4627002" y="417331"/>
            <a:ext cx="646267" cy="2330688"/>
          </a:xfrm>
          <a:prstGeom prst="rect">
            <a:avLst/>
          </a:prstGeom>
          <a:solidFill>
            <a:srgbClr val="E98F87">
              <a:alpha val="4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22"/>
          <p:cNvSpPr/>
          <p:nvPr/>
        </p:nvSpPr>
        <p:spPr>
          <a:xfrm>
            <a:off x="3319998" y="417331"/>
            <a:ext cx="241350" cy="2330688"/>
          </a:xfrm>
          <a:prstGeom prst="rect">
            <a:avLst/>
          </a:prstGeom>
          <a:solidFill>
            <a:srgbClr val="E98F87">
              <a:alpha val="4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2"/>
          <p:cNvSpPr/>
          <p:nvPr/>
        </p:nvSpPr>
        <p:spPr>
          <a:xfrm>
            <a:off x="4627001" y="3044516"/>
            <a:ext cx="440013" cy="1681653"/>
          </a:xfrm>
          <a:prstGeom prst="rect">
            <a:avLst/>
          </a:prstGeom>
          <a:solidFill>
            <a:srgbClr val="E98F87">
              <a:alpha val="4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22"/>
          <p:cNvSpPr/>
          <p:nvPr/>
        </p:nvSpPr>
        <p:spPr>
          <a:xfrm>
            <a:off x="3319998" y="3044516"/>
            <a:ext cx="241350" cy="1681653"/>
          </a:xfrm>
          <a:prstGeom prst="rect">
            <a:avLst/>
          </a:prstGeom>
          <a:solidFill>
            <a:srgbClr val="E98F87">
              <a:alpha val="4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/>
              <a:t>Initial exploratory analysis</a:t>
            </a:r>
            <a:endParaRPr/>
          </a:p>
        </p:txBody>
      </p:sp>
      <p:sp>
        <p:nvSpPr>
          <p:cNvPr id="141" name="Google Shape;141;p23"/>
          <p:cNvSpPr txBox="1"/>
          <p:nvPr>
            <p:ph idx="1" type="body"/>
          </p:nvPr>
        </p:nvSpPr>
        <p:spPr>
          <a:xfrm>
            <a:off x="471899" y="1919075"/>
            <a:ext cx="5488325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Analytical dataframes and graphs generated:</a:t>
            </a:r>
            <a:endParaRPr/>
          </a:p>
          <a:p>
            <a:pPr indent="-3429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60"/>
              <a:buFont typeface="Arial"/>
              <a:buAutoNum type="arabicPeriod"/>
            </a:pPr>
            <a:r>
              <a:rPr lang="en-US"/>
              <a:t>Data sampling period, sums and averages</a:t>
            </a:r>
            <a:endParaRPr/>
          </a:p>
          <a:p>
            <a:pPr indent="-3429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60"/>
              <a:buFont typeface="Arial"/>
              <a:buAutoNum type="arabicPeriod"/>
            </a:pPr>
            <a:r>
              <a:rPr lang="en-US"/>
              <a:t>Kind of day, sums and averages</a:t>
            </a:r>
            <a:endParaRPr/>
          </a:p>
          <a:p>
            <a:pPr indent="-3429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60"/>
              <a:buFont typeface="Arial"/>
              <a:buAutoNum type="arabicPeriod"/>
            </a:pPr>
            <a:r>
              <a:rPr lang="en-US"/>
              <a:t>Target species 🡪 mode of fishing, sums and averages</a:t>
            </a:r>
            <a:endParaRPr/>
          </a:p>
          <a:p>
            <a:pPr indent="-26289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60"/>
              <a:buFont typeface="Arial"/>
              <a:buNone/>
            </a:pPr>
            <a:r>
              <a:t/>
            </a:r>
            <a:endParaRPr/>
          </a:p>
        </p:txBody>
      </p:sp>
      <p:pic>
        <p:nvPicPr>
          <p:cNvPr id="142" name="Google Shape;142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9630" y="3438322"/>
            <a:ext cx="6400800" cy="14751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81753" y="1919075"/>
            <a:ext cx="2425877" cy="1887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4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Database connections</a:t>
            </a:r>
            <a:endParaRPr/>
          </a:p>
        </p:txBody>
      </p:sp>
      <p:sp>
        <p:nvSpPr>
          <p:cNvPr id="149" name="Google Shape;149;p24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8575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US"/>
              <a:t>Join dataframes in SQL</a:t>
            </a:r>
            <a:endParaRPr/>
          </a:p>
          <a:p>
            <a:pPr indent="-28575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US"/>
              <a:t>Send to S3 bucket for pickup by AWS</a:t>
            </a:r>
            <a:endParaRPr/>
          </a:p>
          <a:p>
            <a:pPr indent="-28575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US"/>
              <a:t>Read back into analysis file for add’l steps/dataframes</a:t>
            </a:r>
            <a:endParaRPr/>
          </a:p>
        </p:txBody>
      </p:sp>
      <p:pic>
        <p:nvPicPr>
          <p:cNvPr id="150" name="Google Shape;150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53660" y="0"/>
            <a:ext cx="263667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4"/>
          <p:cNvPicPr preferRelativeResize="0"/>
          <p:nvPr/>
        </p:nvPicPr>
        <p:blipFill rotWithShape="1">
          <a:blip r:embed="rId4">
            <a:alphaModFix/>
          </a:blip>
          <a:srcRect b="0" l="0" r="26796" t="0"/>
          <a:stretch/>
        </p:blipFill>
        <p:spPr>
          <a:xfrm>
            <a:off x="5890339" y="0"/>
            <a:ext cx="3253661" cy="2515292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4"/>
          <p:cNvSpPr/>
          <p:nvPr/>
        </p:nvSpPr>
        <p:spPr>
          <a:xfrm>
            <a:off x="6445134" y="177338"/>
            <a:ext cx="2621280" cy="105295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6409114" y="329738"/>
            <a:ext cx="2621280" cy="105295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4" name="Google Shape;154;p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890339" y="2541856"/>
            <a:ext cx="3253661" cy="26016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5"/>
          <p:cNvSpPr txBox="1"/>
          <p:nvPr/>
        </p:nvSpPr>
        <p:spPr>
          <a:xfrm>
            <a:off x="773700" y="61864"/>
            <a:ext cx="7596600" cy="7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</a:pPr>
            <a:r>
              <a:rPr b="0" i="0" lang="en-US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AWS Database</a:t>
            </a:r>
            <a:endParaRPr/>
          </a:p>
        </p:txBody>
      </p:sp>
      <p:cxnSp>
        <p:nvCxnSpPr>
          <p:cNvPr id="160" name="Google Shape;160;p25"/>
          <p:cNvCxnSpPr/>
          <p:nvPr/>
        </p:nvCxnSpPr>
        <p:spPr>
          <a:xfrm>
            <a:off x="4295550" y="1091814"/>
            <a:ext cx="5529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SQL_db_working_join.mov" id="161" name="Google Shape;161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2119" y="1208236"/>
            <a:ext cx="7099761" cy="37520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6"/>
          <p:cNvSpPr txBox="1"/>
          <p:nvPr>
            <p:ph type="title"/>
          </p:nvPr>
        </p:nvSpPr>
        <p:spPr>
          <a:xfrm>
            <a:off x="226078" y="1222324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2800"/>
              <a:t>Database portion of pipeline terminates</a:t>
            </a:r>
            <a:endParaRPr sz="3000"/>
          </a:p>
        </p:txBody>
      </p:sp>
      <p:sp>
        <p:nvSpPr>
          <p:cNvPr id="167" name="Google Shape;167;p26"/>
          <p:cNvSpPr txBox="1"/>
          <p:nvPr>
            <p:ph idx="1" type="body"/>
          </p:nvPr>
        </p:nvSpPr>
        <p:spPr>
          <a:xfrm>
            <a:off x="226075" y="2330324"/>
            <a:ext cx="2808000" cy="241347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1400"/>
              <a:t>Database picked up by machine learning model and Tableau dashboard</a:t>
            </a:r>
            <a:endParaRPr/>
          </a:p>
        </p:txBody>
      </p:sp>
      <p:grpSp>
        <p:nvGrpSpPr>
          <p:cNvPr id="168" name="Google Shape;168;p26"/>
          <p:cNvGrpSpPr/>
          <p:nvPr/>
        </p:nvGrpSpPr>
        <p:grpSpPr>
          <a:xfrm>
            <a:off x="4041390" y="1129197"/>
            <a:ext cx="4342530" cy="2885105"/>
            <a:chOff x="3514340" y="1021877"/>
            <a:chExt cx="4342530" cy="2885105"/>
          </a:xfrm>
        </p:grpSpPr>
        <p:pic>
          <p:nvPicPr>
            <p:cNvPr id="169" name="Google Shape;169;p2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514340" y="1021877"/>
              <a:ext cx="4342530" cy="28851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0" name="Google Shape;170;p26"/>
            <p:cNvPicPr preferRelativeResize="0"/>
            <p:nvPr/>
          </p:nvPicPr>
          <p:blipFill rotWithShape="1">
            <a:blip r:embed="rId4">
              <a:alphaModFix amt="50000"/>
            </a:blip>
            <a:srcRect b="0" l="0" r="0" t="0"/>
            <a:stretch/>
          </p:blipFill>
          <p:spPr>
            <a:xfrm>
              <a:off x="7324257" y="2313698"/>
              <a:ext cx="488277" cy="274656"/>
            </a:xfrm>
            <a:prstGeom prst="rect">
              <a:avLst/>
            </a:prstGeom>
            <a:noFill/>
            <a:ln>
              <a:noFill/>
            </a:ln>
            <a:effectLst>
              <a:reflection blurRad="0" dir="0" dist="0" endA="300" endPos="55000" fadeDir="5400000" kx="0" rotWithShape="0" algn="bl" stA="50000" stPos="0" sy="-100000" ky="0"/>
            </a:effectLst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7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-US"/>
              <a:t>Machine Learning Model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8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Defining our scope</a:t>
            </a:r>
            <a:endParaRPr/>
          </a:p>
        </p:txBody>
      </p:sp>
      <p:sp>
        <p:nvSpPr>
          <p:cNvPr id="181" name="Google Shape;181;p28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US"/>
              <a:t>Ingest source data </a:t>
            </a:r>
            <a:endParaRPr/>
          </a:p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US"/>
              <a:t>Refine fields to allow for a seamless machine learning experience </a:t>
            </a:r>
            <a:endParaRPr/>
          </a:p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US"/>
              <a:t>Identify our target question - “How likely will a fishing trip catch fish?”</a:t>
            </a:r>
            <a:endParaRPr/>
          </a:p>
        </p:txBody>
      </p:sp>
      <p:pic>
        <p:nvPicPr>
          <p:cNvPr id="182" name="Google Shape;18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19975" y="459366"/>
            <a:ext cx="5535802" cy="26137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60675" y="3353025"/>
            <a:ext cx="5795100" cy="133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357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Model Selection &amp; Results</a:t>
            </a:r>
            <a:endParaRPr/>
          </a:p>
        </p:txBody>
      </p:sp>
      <p:sp>
        <p:nvSpPr>
          <p:cNvPr id="189" name="Google Shape;189;p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US"/>
              <a:t>Initial models tested: </a:t>
            </a:r>
            <a:r>
              <a:rPr lang="en-US"/>
              <a:t> neural networks, random forests and Easy Ensemble </a:t>
            </a:r>
            <a:endParaRPr/>
          </a:p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US"/>
              <a:t>Give our data set and objective of predicting the likelihood of successfully catching fish, we decided to use Balanced Random Forest. 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90" name="Google Shape;19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71524" y="381125"/>
            <a:ext cx="5120251" cy="4381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Github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0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357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Model Selection &amp; Results Continued</a:t>
            </a:r>
            <a:endParaRPr/>
          </a:p>
        </p:txBody>
      </p:sp>
      <p:sp>
        <p:nvSpPr>
          <p:cNvPr id="196" name="Google Shape;196;p30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US"/>
              <a:t>With this model, we were able to achieve an 83 % accuracy rate.</a:t>
            </a:r>
            <a:endParaRPr/>
          </a:p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US"/>
              <a:t>Initial challenge: identifying features skewing our model results </a:t>
            </a:r>
            <a:endParaRPr/>
          </a:p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US">
                <a:solidFill>
                  <a:srgbClr val="FFFFFF"/>
                </a:solidFill>
              </a:rPr>
              <a:t>Hours spent on a given fishing expedition has the greatest impact on the models predictability of success</a:t>
            </a:r>
            <a:endParaRPr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7" name="Google Shape;19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12228" y="60350"/>
            <a:ext cx="531715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1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Visualization w/</a:t>
            </a:r>
            <a:r>
              <a:rPr lang="en-US"/>
              <a:t> Tableau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2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Connecting the data</a:t>
            </a:r>
            <a:endParaRPr/>
          </a:p>
        </p:txBody>
      </p:sp>
      <p:sp>
        <p:nvSpPr>
          <p:cNvPr id="208" name="Google Shape;208;p32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/>
              <a:t>We started with a clean data source and connected it by creating extract.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/>
              <a:t>As you can see the extract to the data source was flawless.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9" name="Google Shape;20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1050" y="1465800"/>
            <a:ext cx="5577300" cy="3376650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32"/>
          <p:cNvSpPr txBox="1"/>
          <p:nvPr/>
        </p:nvSpPr>
        <p:spPr>
          <a:xfrm>
            <a:off x="3701700" y="362125"/>
            <a:ext cx="50160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latin typeface="Roboto"/>
                <a:ea typeface="Roboto"/>
                <a:cs typeface="Roboto"/>
                <a:sym typeface="Roboto"/>
              </a:rPr>
              <a:t>Connecting with Tableau</a:t>
            </a:r>
            <a:endParaRPr sz="27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1" name="Google Shape;211;p32"/>
          <p:cNvSpPr/>
          <p:nvPr/>
        </p:nvSpPr>
        <p:spPr>
          <a:xfrm>
            <a:off x="3614550" y="2508050"/>
            <a:ext cx="355500" cy="4425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32"/>
          <p:cNvSpPr/>
          <p:nvPr/>
        </p:nvSpPr>
        <p:spPr>
          <a:xfrm>
            <a:off x="6406050" y="2826300"/>
            <a:ext cx="355500" cy="4425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3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Creating the Viz</a:t>
            </a:r>
            <a:endParaRPr/>
          </a:p>
        </p:txBody>
      </p:sp>
      <p:sp>
        <p:nvSpPr>
          <p:cNvPr id="218" name="Google Shape;218;p33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500"/>
              <a:t>With the data source we were able to input the data such as coordinates to display geographical models.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500"/>
              <a:t>Within this particular model you can see the amount of fish caught and reported within the coastal counties of North Carolina.</a:t>
            </a:r>
            <a:endParaRPr sz="1500"/>
          </a:p>
        </p:txBody>
      </p:sp>
      <p:pic>
        <p:nvPicPr>
          <p:cNvPr id="219" name="Google Shape;21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67550" y="1465800"/>
            <a:ext cx="5715824" cy="2974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33"/>
          <p:cNvSpPr txBox="1"/>
          <p:nvPr/>
        </p:nvSpPr>
        <p:spPr>
          <a:xfrm>
            <a:off x="3614525" y="357800"/>
            <a:ext cx="529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Roboto"/>
                <a:ea typeface="Roboto"/>
                <a:cs typeface="Roboto"/>
                <a:sym typeface="Roboto"/>
              </a:rPr>
              <a:t>Creating a visualization after a </a:t>
            </a:r>
            <a:r>
              <a:rPr lang="en-US" sz="1800">
                <a:latin typeface="Roboto"/>
                <a:ea typeface="Roboto"/>
                <a:cs typeface="Roboto"/>
                <a:sym typeface="Roboto"/>
              </a:rPr>
              <a:t>successful data connection.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1" name="Google Shape;221;p33"/>
          <p:cNvSpPr/>
          <p:nvPr/>
        </p:nvSpPr>
        <p:spPr>
          <a:xfrm>
            <a:off x="5378225" y="1703325"/>
            <a:ext cx="617100" cy="3555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33"/>
          <p:cNvSpPr/>
          <p:nvPr/>
        </p:nvSpPr>
        <p:spPr>
          <a:xfrm>
            <a:off x="4050425" y="2943950"/>
            <a:ext cx="395700" cy="5433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4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Creating Worksheets</a:t>
            </a:r>
            <a:endParaRPr/>
          </a:p>
        </p:txBody>
      </p:sp>
      <p:sp>
        <p:nvSpPr>
          <p:cNvPr id="228" name="Google Shape;228;p34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US" sz="1300"/>
              <a:t>Here you can see the heatmap displaying information of popular catches within the calendar year.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US" sz="1300"/>
              <a:t>The user can interact with the smaller boxes to see more information.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US" sz="1300"/>
              <a:t>The bigger the box the higher the number of catch.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US" sz="1300"/>
              <a:t>Don’t worry, the dolphins that were caught were released back into the ocean. </a:t>
            </a:r>
            <a:endParaRPr sz="1300"/>
          </a:p>
        </p:txBody>
      </p:sp>
      <p:pic>
        <p:nvPicPr>
          <p:cNvPr id="229" name="Google Shape;22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99250" y="1311200"/>
            <a:ext cx="5641051" cy="2938650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34"/>
          <p:cNvSpPr txBox="1"/>
          <p:nvPr/>
        </p:nvSpPr>
        <p:spPr>
          <a:xfrm>
            <a:off x="3560875" y="221300"/>
            <a:ext cx="53178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latin typeface="Roboto"/>
                <a:ea typeface="Roboto"/>
                <a:cs typeface="Roboto"/>
                <a:sym typeface="Roboto"/>
              </a:rPr>
              <a:t>Creating a worksheet with marks to inform user.</a:t>
            </a:r>
            <a:endParaRPr sz="19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1" name="Google Shape;231;p34"/>
          <p:cNvSpPr/>
          <p:nvPr/>
        </p:nvSpPr>
        <p:spPr>
          <a:xfrm>
            <a:off x="6471250" y="2655550"/>
            <a:ext cx="576600" cy="3957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5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 u="sng"/>
              <a:t>Interactive Dashboard</a:t>
            </a:r>
            <a:endParaRPr b="1" sz="1700" u="sng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/>
              <a:t>With this dashboard you’re able to click around and identify the best area and times with just a quick glimpse. This was created using the Tableau dashboard options. </a:t>
            </a:r>
            <a:endParaRPr sz="1700"/>
          </a:p>
        </p:txBody>
      </p:sp>
      <p:sp>
        <p:nvSpPr>
          <p:cNvPr id="237" name="Google Shape;237;p35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Creating a dashboard</a:t>
            </a:r>
            <a:endParaRPr/>
          </a:p>
        </p:txBody>
      </p:sp>
      <p:pic>
        <p:nvPicPr>
          <p:cNvPr id="238" name="Google Shape;23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7650" y="152400"/>
            <a:ext cx="4852754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6"/>
          <p:cNvSpPr txBox="1"/>
          <p:nvPr>
            <p:ph type="title"/>
          </p:nvPr>
        </p:nvSpPr>
        <p:spPr>
          <a:xfrm>
            <a:off x="350850" y="94125"/>
            <a:ext cx="8222100" cy="6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Final Results:</a:t>
            </a:r>
            <a:endParaRPr/>
          </a:p>
        </p:txBody>
      </p:sp>
      <p:sp>
        <p:nvSpPr>
          <p:cNvPr id="244" name="Google Shape;244;p36"/>
          <p:cNvSpPr txBox="1"/>
          <p:nvPr>
            <p:ph idx="1" type="body"/>
          </p:nvPr>
        </p:nvSpPr>
        <p:spPr>
          <a:xfrm>
            <a:off x="350850" y="1919075"/>
            <a:ext cx="4121100" cy="306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Pro</a:t>
            </a:r>
            <a:r>
              <a:rPr b="1" lang="en-US" sz="1200"/>
              <a:t>ject Purpose:</a:t>
            </a:r>
            <a:endParaRPr b="1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000"/>
              <a:buFont typeface="Arial"/>
              <a:buChar char="●"/>
            </a:pPr>
            <a:r>
              <a:rPr lang="en-US" sz="100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To create a prediction model about catching fish. The model will give a prediction on what conditions are favorable for the user so they don't end up going home empty handed!</a:t>
            </a:r>
            <a:endParaRPr sz="1000"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000"/>
              <a:buFont typeface="Arial"/>
              <a:buChar char="●"/>
            </a:pPr>
            <a:r>
              <a:rPr lang="en-US" sz="100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We have data that shows the species of fish and we have North Carolina as a sample state with it's coastal counties.</a:t>
            </a:r>
            <a:endParaRPr sz="1000"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000"/>
              <a:buFont typeface="Arial"/>
              <a:buChar char="●"/>
            </a:pPr>
            <a:r>
              <a:rPr lang="en-US" sz="100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We are wanting to show the different conditions in which the different species of fish have been caught successfully.</a:t>
            </a:r>
            <a:endParaRPr sz="1000"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000"/>
              <a:buFont typeface="Arial"/>
              <a:buChar char="●"/>
            </a:pPr>
            <a:r>
              <a:rPr lang="en-US" sz="100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We want to be able to use the data to predict better outcomes for those that are wanting to spend money with private boats or charters.</a:t>
            </a:r>
            <a:endParaRPr sz="1000"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000"/>
              <a:buFont typeface="Arial"/>
              <a:buChar char="●"/>
            </a:pPr>
            <a:r>
              <a:rPr lang="en-US" sz="100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To display the average amount of time spent on fishing with the data that was provided.</a:t>
            </a:r>
            <a:endParaRPr sz="1000"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000"/>
              <a:buFont typeface="Arial"/>
              <a:buChar char="●"/>
            </a:pPr>
            <a:r>
              <a:rPr lang="en-US" sz="100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Use machine learning to predict the probability of a catch.</a:t>
            </a:r>
            <a:endParaRPr sz="1000"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36"/>
          <p:cNvSpPr txBox="1"/>
          <p:nvPr>
            <p:ph idx="2" type="body"/>
          </p:nvPr>
        </p:nvSpPr>
        <p:spPr>
          <a:xfrm>
            <a:off x="4518200" y="1919075"/>
            <a:ext cx="4176000" cy="302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Project Results: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000"/>
              <a:buFont typeface="Arial"/>
              <a:buChar char="●"/>
            </a:pPr>
            <a:r>
              <a:rPr lang="en-US" sz="100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We were able to identify optimal conditions to fish.</a:t>
            </a:r>
            <a:endParaRPr sz="1000"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000"/>
              <a:buFont typeface="Arial"/>
              <a:buChar char="●"/>
            </a:pPr>
            <a:r>
              <a:rPr lang="en-US" sz="100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According</a:t>
            </a:r>
            <a:r>
              <a:rPr lang="en-US" sz="100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to the data the northeastern coast of North </a:t>
            </a:r>
            <a:r>
              <a:rPr lang="en-US" sz="100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carolina projected a popular fishing destination. </a:t>
            </a:r>
            <a:endParaRPr sz="1000"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000"/>
              <a:buFont typeface="Arial"/>
              <a:buChar char="●"/>
            </a:pPr>
            <a:r>
              <a:rPr lang="en-US" sz="100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After filtering the data were able to get a clear </a:t>
            </a:r>
            <a:r>
              <a:rPr lang="en-US" sz="100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picture</a:t>
            </a:r>
            <a:r>
              <a:rPr lang="en-US" sz="100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of what species were fished for and actually actually caught in the calendar year. </a:t>
            </a:r>
            <a:endParaRPr sz="1000"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000"/>
              <a:buFont typeface="Arial"/>
              <a:buChar char="●"/>
            </a:pPr>
            <a:r>
              <a:rPr lang="en-US" sz="100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We learned that taking a charter </a:t>
            </a:r>
            <a:r>
              <a:rPr lang="en-US" sz="100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yields</a:t>
            </a:r>
            <a:r>
              <a:rPr lang="en-US" sz="100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better results comparable to private/rental boats.</a:t>
            </a:r>
            <a:endParaRPr sz="1000"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000"/>
              <a:buFont typeface="Arial"/>
              <a:buChar char="●"/>
            </a:pPr>
            <a:r>
              <a:rPr lang="en-US" sz="100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Unless you just like sunbathing, we were able to get a good idea of how much time to fish/rent is considered optimal for potential cost purposes.</a:t>
            </a:r>
            <a:endParaRPr sz="1000"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000"/>
              <a:buFont typeface="Arial"/>
              <a:buChar char="●"/>
            </a:pPr>
            <a:r>
              <a:rPr lang="en-US" sz="100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With the machine learning we were able to get a good percentage of successful catch within the region. With an </a:t>
            </a:r>
            <a:r>
              <a:rPr b="1" lang="en-US" sz="100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82%</a:t>
            </a:r>
            <a:r>
              <a:rPr lang="en-US" sz="100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success rate.</a:t>
            </a:r>
            <a:endParaRPr sz="1000"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7"/>
          <p:cNvSpPr txBox="1"/>
          <p:nvPr/>
        </p:nvSpPr>
        <p:spPr>
          <a:xfrm>
            <a:off x="1093900" y="405675"/>
            <a:ext cx="692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1" name="Google Shape;251;p37"/>
          <p:cNvSpPr txBox="1"/>
          <p:nvPr/>
        </p:nvSpPr>
        <p:spPr>
          <a:xfrm>
            <a:off x="775175" y="1832825"/>
            <a:ext cx="7707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2" name="Google Shape;252;p37"/>
          <p:cNvSpPr txBox="1"/>
          <p:nvPr/>
        </p:nvSpPr>
        <p:spPr>
          <a:xfrm>
            <a:off x="561325" y="1677150"/>
            <a:ext cx="47199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latin typeface="Roboto"/>
                <a:ea typeface="Roboto"/>
                <a:cs typeface="Roboto"/>
                <a:sym typeface="Roboto"/>
              </a:rPr>
              <a:t>Are turtle </a:t>
            </a:r>
            <a:r>
              <a:rPr lang="en-US" sz="1900">
                <a:latin typeface="Roboto"/>
                <a:ea typeface="Roboto"/>
                <a:cs typeface="Roboto"/>
                <a:sym typeface="Roboto"/>
              </a:rPr>
              <a:t>sightings</a:t>
            </a:r>
            <a:r>
              <a:rPr lang="en-US" sz="1900">
                <a:latin typeface="Roboto"/>
                <a:ea typeface="Roboto"/>
                <a:cs typeface="Roboto"/>
                <a:sym typeface="Roboto"/>
              </a:rPr>
              <a:t> goodluck? Lets see what some other cultures think:</a:t>
            </a:r>
            <a:endParaRPr sz="19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3" name="Google Shape;253;p37"/>
          <p:cNvSpPr txBox="1"/>
          <p:nvPr/>
        </p:nvSpPr>
        <p:spPr>
          <a:xfrm>
            <a:off x="956275" y="2513775"/>
            <a:ext cx="7809300" cy="21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50">
                <a:solidFill>
                  <a:srgbClr val="1E1E1E"/>
                </a:solidFill>
                <a:highlight>
                  <a:srgbClr val="FFFFFF"/>
                </a:highlight>
              </a:rPr>
              <a:t>Japanese </a:t>
            </a:r>
            <a:r>
              <a:rPr lang="en-US" sz="1250">
                <a:solidFill>
                  <a:srgbClr val="1E1E1E"/>
                </a:solidFill>
                <a:highlight>
                  <a:srgbClr val="FFFFFF"/>
                </a:highlight>
              </a:rPr>
              <a:t>– The turtle is a symbol of good fortune and longevity. The turtle is an positive omen bringing 10,000 years of happiness. The Cosmic Mountain and the abode of the Jennin are supported by a tortoise.</a:t>
            </a:r>
            <a:endParaRPr sz="1250">
              <a:solidFill>
                <a:srgbClr val="1E1E1E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solidFill>
                <a:srgbClr val="1E1E1E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50">
                <a:solidFill>
                  <a:srgbClr val="1E1E1E"/>
                </a:solidFill>
                <a:highlight>
                  <a:srgbClr val="FFFFFF"/>
                </a:highlight>
              </a:rPr>
              <a:t>African </a:t>
            </a:r>
            <a:r>
              <a:rPr lang="en-US" sz="1250">
                <a:solidFill>
                  <a:srgbClr val="1E1E1E"/>
                </a:solidFill>
                <a:highlight>
                  <a:srgbClr val="FFFFFF"/>
                </a:highlight>
              </a:rPr>
              <a:t>– The turtle originated ju ju and appears in fertility rites. It represents the feminine to the serpent’s masculine power.</a:t>
            </a:r>
            <a:endParaRPr sz="1250">
              <a:solidFill>
                <a:srgbClr val="1E1E1E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solidFill>
                <a:srgbClr val="1E1E1E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50">
                <a:solidFill>
                  <a:srgbClr val="1E1E1E"/>
                </a:solidFill>
                <a:highlight>
                  <a:srgbClr val="FFFFFF"/>
                </a:highlight>
              </a:rPr>
              <a:t>Greco </a:t>
            </a:r>
            <a:r>
              <a:rPr lang="en-US" sz="1250">
                <a:solidFill>
                  <a:srgbClr val="1E1E1E"/>
                </a:solidFill>
                <a:highlight>
                  <a:srgbClr val="FFFFFF"/>
                </a:highlight>
              </a:rPr>
              <a:t>– As the feminine power of the waters, the turtle was an emblem of Aphrodite/Venus in Greco-Roman myth.</a:t>
            </a:r>
            <a:endParaRPr sz="1250">
              <a:solidFill>
                <a:srgbClr val="1E1E1E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solidFill>
                <a:srgbClr val="1E1E1E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50">
                <a:solidFill>
                  <a:srgbClr val="1E1E1E"/>
                </a:solidFill>
                <a:highlight>
                  <a:srgbClr val="FFFFFF"/>
                </a:highlight>
              </a:rPr>
              <a:t>Polynesian </a:t>
            </a:r>
            <a:r>
              <a:rPr lang="en-US" sz="1250">
                <a:solidFill>
                  <a:srgbClr val="1E1E1E"/>
                </a:solidFill>
                <a:highlight>
                  <a:srgbClr val="FFFFFF"/>
                </a:highlight>
              </a:rPr>
              <a:t>– The turtle </a:t>
            </a:r>
            <a:r>
              <a:rPr lang="en-US" sz="1250">
                <a:solidFill>
                  <a:srgbClr val="1E1E1E"/>
                </a:solidFill>
                <a:highlight>
                  <a:srgbClr val="FFFFFF"/>
                </a:highlight>
              </a:rPr>
              <a:t>symbolizes</a:t>
            </a:r>
            <a:r>
              <a:rPr lang="en-US" sz="1250">
                <a:solidFill>
                  <a:srgbClr val="1E1E1E"/>
                </a:solidFill>
                <a:highlight>
                  <a:srgbClr val="FFFFFF"/>
                </a:highlight>
              </a:rPr>
              <a:t> fertility and long life.</a:t>
            </a:r>
            <a:endParaRPr sz="1250">
              <a:solidFill>
                <a:srgbClr val="1E1E1E"/>
              </a:solidFill>
              <a:highlight>
                <a:srgbClr val="FFFFFF"/>
              </a:highlight>
            </a:endParaRPr>
          </a:p>
        </p:txBody>
      </p:sp>
      <p:sp>
        <p:nvSpPr>
          <p:cNvPr id="254" name="Google Shape;254;p37"/>
          <p:cNvSpPr txBox="1"/>
          <p:nvPr/>
        </p:nvSpPr>
        <p:spPr>
          <a:xfrm>
            <a:off x="5324600" y="4716075"/>
            <a:ext cx="3358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Roboto"/>
                <a:ea typeface="Roboto"/>
                <a:cs typeface="Roboto"/>
                <a:sym typeface="Roboto"/>
              </a:rPr>
              <a:t>data sourced from www.allturtles.com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3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Getting Started</a:t>
            </a:r>
            <a:endParaRPr/>
          </a:p>
        </p:txBody>
      </p:sp>
      <p:sp>
        <p:nvSpPr>
          <p:cNvPr id="69" name="Google Shape;69;p13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-US"/>
              <a:t>Set up main repository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-US"/>
              <a:t>Set up branches with teammates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-US"/>
              <a:t>Navigated Git terminal 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-US"/>
              <a:t>Set branch rules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-US"/>
              <a:t>Started README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0" name="Google Shape;70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96750" y="0"/>
            <a:ext cx="5847250" cy="5165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4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Communication Protocols </a:t>
            </a:r>
            <a:endParaRPr/>
          </a:p>
        </p:txBody>
      </p:sp>
      <p:sp>
        <p:nvSpPr>
          <p:cNvPr id="76" name="Google Shape;76;p14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Our group utilized Github to give commentary on each other’s work. Slack, however, allowed us to share links, input, and insights more extensively and immediately. </a:t>
            </a:r>
            <a:endParaRPr/>
          </a:p>
        </p:txBody>
      </p:sp>
      <p:pic>
        <p:nvPicPr>
          <p:cNvPr id="77" name="Google Shape;7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8150" y="0"/>
            <a:ext cx="4125860" cy="367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616625"/>
            <a:ext cx="5016899" cy="252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5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-US"/>
              <a:t>Database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/>
              <a:t>Intro</a:t>
            </a:r>
            <a:endParaRPr/>
          </a:p>
        </p:txBody>
      </p:sp>
      <p:sp>
        <p:nvSpPr>
          <p:cNvPr id="89" name="Google Shape;89;p16"/>
          <p:cNvSpPr txBox="1"/>
          <p:nvPr>
            <p:ph idx="1" type="body"/>
          </p:nvPr>
        </p:nvSpPr>
        <p:spPr>
          <a:xfrm>
            <a:off x="471900" y="1919075"/>
            <a:ext cx="8222100" cy="289355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60"/>
              <a:buNone/>
            </a:pPr>
            <a:r>
              <a:rPr lang="en-US" sz="1400"/>
              <a:t>Using data from the National Oceanic and Atmospheric Administration (NOAA) website, this database: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60"/>
              <a:buNone/>
            </a:pPr>
            <a:r>
              <a:t/>
            </a:r>
            <a:endParaRPr sz="1400"/>
          </a:p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60"/>
              <a:buFont typeface="Arial"/>
              <a:buAutoNum type="arabicPeriod"/>
            </a:pPr>
            <a:r>
              <a:rPr lang="en-US" sz="1400"/>
              <a:t>Combines six source files into a single working dataframe</a:t>
            </a:r>
            <a:endParaRPr sz="1400"/>
          </a:p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60"/>
              <a:buFont typeface="Arial"/>
              <a:buAutoNum type="arabicPeriod"/>
            </a:pPr>
            <a:r>
              <a:rPr lang="en-US" sz="1400"/>
              <a:t>Reduces working dataframe from approx. 120k records to approx. 2.7k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60"/>
              <a:buFont typeface="Arial"/>
              <a:buAutoNum type="arabicPeriod"/>
            </a:pPr>
            <a:r>
              <a:rPr lang="en-US" sz="1400"/>
              <a:t>Cleans and processes working dataframe</a:t>
            </a:r>
            <a:endParaRPr sz="1400"/>
          </a:p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60"/>
              <a:buFont typeface="Arial"/>
              <a:buAutoNum type="arabicPeriod"/>
            </a:pPr>
            <a:r>
              <a:rPr lang="en-US" sz="1400"/>
              <a:t>Creates two dependent dataframes (keys for machine learning, values for charts, graphs, and analysis)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60"/>
              <a:buFont typeface="Arial"/>
              <a:buAutoNum type="arabicPeriod"/>
            </a:pPr>
            <a:r>
              <a:rPr lang="en-US" sz="1400"/>
              <a:t>Sends dependent dataframes to CSV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60"/>
              <a:buFont typeface="Arial"/>
              <a:buAutoNum type="arabicPeriod"/>
            </a:pPr>
            <a:r>
              <a:rPr lang="en-US" sz="1400"/>
              <a:t>Performs exploratory analysis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60"/>
              <a:buFont typeface="Arial"/>
              <a:buAutoNum type="arabicPeriod"/>
            </a:pPr>
            <a:r>
              <a:rPr lang="en-US" sz="1400"/>
              <a:t>Creates CSVs for SQL joining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60"/>
              <a:buFont typeface="Arial"/>
              <a:buAutoNum type="arabicPeriod"/>
            </a:pPr>
            <a:r>
              <a:rPr lang="en-US" sz="1400"/>
              <a:t>Reads in comprehensive database from S3 bucket for AWS</a:t>
            </a:r>
            <a:endParaRPr/>
          </a:p>
          <a:p>
            <a:pPr indent="-26289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60"/>
              <a:buFont typeface="Arial"/>
              <a:buNone/>
            </a:pPr>
            <a:r>
              <a:t/>
            </a:r>
            <a:endParaRPr sz="1400"/>
          </a:p>
          <a:p>
            <a:pPr indent="-26289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60"/>
              <a:buFont typeface="Arial"/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/>
              <a:t>Working dataframe</a:t>
            </a:r>
            <a:endParaRPr/>
          </a:p>
        </p:txBody>
      </p:sp>
      <p:pic>
        <p:nvPicPr>
          <p:cNvPr id="95" name="Google Shape;95;p17"/>
          <p:cNvPicPr preferRelativeResize="0"/>
          <p:nvPr/>
        </p:nvPicPr>
        <p:blipFill rotWithShape="1">
          <a:blip r:embed="rId3">
            <a:alphaModFix/>
          </a:blip>
          <a:srcRect b="0" l="0" r="38966" t="0"/>
          <a:stretch/>
        </p:blipFill>
        <p:spPr>
          <a:xfrm>
            <a:off x="0" y="1808668"/>
            <a:ext cx="5580993" cy="3270877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7"/>
          <p:cNvSpPr txBox="1"/>
          <p:nvPr>
            <p:ph idx="1" type="body"/>
          </p:nvPr>
        </p:nvSpPr>
        <p:spPr>
          <a:xfrm>
            <a:off x="5728139" y="2077762"/>
            <a:ext cx="3195144" cy="2732688"/>
          </a:xfrm>
          <a:prstGeom prst="rect">
            <a:avLst/>
          </a:prstGeom>
          <a:solidFill>
            <a:srgbClr val="D8E6FC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Although we originally attempted to identify a single file as our data source, NOAA breaks datasets into multiple files.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Once we discovered this, we combined the 6 relevant files into our working dataframe.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8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/>
              <a:t>Working dataframe</a:t>
            </a:r>
            <a:endParaRPr/>
          </a:p>
        </p:txBody>
      </p:sp>
      <p:pic>
        <p:nvPicPr>
          <p:cNvPr id="102" name="Google Shape;102;p18"/>
          <p:cNvPicPr preferRelativeResize="0"/>
          <p:nvPr/>
        </p:nvPicPr>
        <p:blipFill rotWithShape="1">
          <a:blip r:embed="rId3">
            <a:alphaModFix/>
          </a:blip>
          <a:srcRect b="0" l="0" r="28937" t="0"/>
          <a:stretch/>
        </p:blipFill>
        <p:spPr>
          <a:xfrm>
            <a:off x="1" y="1734207"/>
            <a:ext cx="5623034" cy="3377802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8"/>
          <p:cNvSpPr txBox="1"/>
          <p:nvPr>
            <p:ph idx="1" type="body"/>
          </p:nvPr>
        </p:nvSpPr>
        <p:spPr>
          <a:xfrm>
            <a:off x="5728139" y="2077762"/>
            <a:ext cx="3195144" cy="2732688"/>
          </a:xfrm>
          <a:prstGeom prst="rect">
            <a:avLst/>
          </a:prstGeom>
          <a:solidFill>
            <a:srgbClr val="D8E6FC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Source files create a comprehensive database with 119,586 rows and 24 columns.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/>
              <a:t>Working dataframe</a:t>
            </a:r>
            <a:endParaRPr/>
          </a:p>
        </p:txBody>
      </p:sp>
      <p:sp>
        <p:nvSpPr>
          <p:cNvPr id="109" name="Google Shape;109;p19"/>
          <p:cNvSpPr txBox="1"/>
          <p:nvPr>
            <p:ph idx="1" type="body"/>
          </p:nvPr>
        </p:nvSpPr>
        <p:spPr>
          <a:xfrm>
            <a:off x="5728139" y="2077762"/>
            <a:ext cx="3195144" cy="2732688"/>
          </a:xfrm>
          <a:prstGeom prst="rect">
            <a:avLst/>
          </a:prstGeom>
          <a:solidFill>
            <a:srgbClr val="D8E6FC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Cleaning the working dataframe: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-3429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/>
              <a:t>Drop NaN values</a:t>
            </a:r>
            <a:endParaRPr/>
          </a:p>
          <a:p>
            <a:pPr indent="-3429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/>
              <a:t>Rename columns for clarity</a:t>
            </a:r>
            <a:endParaRPr/>
          </a:p>
          <a:p>
            <a:pPr indent="-3429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/>
              <a:t>Reorder columns for clarity</a:t>
            </a:r>
            <a:endParaRPr/>
          </a:p>
          <a:p>
            <a:pPr indent="-3429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/>
              <a:t>Convert column data types</a:t>
            </a:r>
            <a:endParaRPr/>
          </a:p>
          <a:p>
            <a:pPr indent="-3429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/>
              <a:t>Remove unknowns</a:t>
            </a:r>
            <a:endParaRPr/>
          </a:p>
        </p:txBody>
      </p:sp>
      <p:pic>
        <p:nvPicPr>
          <p:cNvPr id="110" name="Google Shape;110;p19"/>
          <p:cNvPicPr preferRelativeResize="0"/>
          <p:nvPr/>
        </p:nvPicPr>
        <p:blipFill rotWithShape="1">
          <a:blip r:embed="rId3">
            <a:alphaModFix/>
          </a:blip>
          <a:srcRect b="0" l="0" r="7005" t="0"/>
          <a:stretch/>
        </p:blipFill>
        <p:spPr>
          <a:xfrm>
            <a:off x="0" y="1779361"/>
            <a:ext cx="5580993" cy="33268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